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rgbClr val="000000"/>
        </a:fontRef>
        <a:srgbClr val="000000"/>
      </a:tcTxStyle>
      <a:tcStyle>
        <a:tcBdr>
          <a:left>
            <a:ln w="12700" cmpd="sng">
              <a:solidFill>
                <a:srgbClr val="000000"/>
              </a:solidFill>
            </a:ln>
          </a:left>
          <a:right>
            <a:ln w="12700" cmpd="sng">
              <a:solidFill>
                <a:srgbClr val="000000"/>
              </a:solidFill>
            </a:ln>
          </a:right>
          <a:top>
            <a:ln w="12700" cmpd="sng">
              <a:solidFill>
                <a:srgbClr val="000000"/>
              </a:solidFill>
            </a:ln>
          </a:top>
          <a:bottom>
            <a:ln w="12700" cmpd="sng">
              <a:solidFill>
                <a:srgbClr val="000000"/>
              </a:solidFill>
            </a:ln>
          </a:bottom>
          <a:insideH>
            <a:ln w="12700" cmpd="sng">
              <a:solidFill>
                <a:srgbClr val="000000"/>
              </a:solidFill>
            </a:ln>
          </a:insideH>
          <a:insideV>
            <a:ln w="12700" cmpd="sng">
              <a:solidFill>
                <a:srgbClr val="000000"/>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8"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9"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1"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2"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3"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altLang="zh-CN" smtClean="0"/>
              <a:t>Click to edit Master title style</a:t>
            </a:r>
            <a:endParaRPr lang="en-US" dirty="0"/>
          </a:p>
        </p:txBody>
      </p:sp>
      <p:sp>
        <p:nvSpPr>
          <p:cNvPr id="1048616"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7"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18" name="Footer Placeholder 4"/>
          <p:cNvSpPr>
            <a:spLocks noGrp="1"/>
          </p:cNvSpPr>
          <p:nvPr>
            <p:ph type="ftr" sz="quarter" idx="11"/>
          </p:nvPr>
        </p:nvSpPr>
        <p:spPr/>
        <p:txBody>
          <a:bodyPr/>
          <a:lstStyle/>
          <a:p>
            <a:endParaRPr lang="zh-CN" altLang="en-US"/>
          </a:p>
        </p:txBody>
      </p:sp>
      <p:sp>
        <p:nvSpPr>
          <p:cNvPr id="1048619"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04"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05"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6"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07" name="Footer Placeholder 4"/>
          <p:cNvSpPr>
            <a:spLocks noGrp="1"/>
          </p:cNvSpPr>
          <p:nvPr>
            <p:ph type="ftr" sz="quarter" idx="11"/>
          </p:nvPr>
        </p:nvSpPr>
        <p:spPr/>
        <p:txBody>
          <a:bodyPr/>
          <a:lstStyle/>
          <a:p>
            <a:endParaRPr lang="zh-CN" altLang="en-US"/>
          </a:p>
        </p:txBody>
      </p:sp>
      <p:sp>
        <p:nvSpPr>
          <p:cNvPr id="1048608"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ltLang="zh-CN" smtClean="0"/>
              <a:t>Click to edit Master title style</a:t>
            </a:r>
            <a:endParaRPr lang="en-US" dirty="0"/>
          </a:p>
        </p:txBody>
      </p:sp>
      <p:sp>
        <p:nvSpPr>
          <p:cNvPr id="1048589"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0"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591" name="Footer Placeholder 4"/>
          <p:cNvSpPr>
            <a:spLocks noGrp="1"/>
          </p:cNvSpPr>
          <p:nvPr>
            <p:ph type="ftr" sz="quarter" idx="11"/>
          </p:nvPr>
        </p:nvSpPr>
        <p:spPr/>
        <p:txBody>
          <a:bodyPr/>
          <a:lstStyle/>
          <a:p>
            <a:endParaRPr lang="zh-CN" altLang="en-US"/>
          </a:p>
        </p:txBody>
      </p:sp>
      <p:sp>
        <p:nvSpPr>
          <p:cNvPr id="104859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0"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21"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22" name="Date Placeholder 3"/>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3" name="Footer Placeholder 4"/>
          <p:cNvSpPr>
            <a:spLocks noGrp="1"/>
          </p:cNvSpPr>
          <p:nvPr>
            <p:ph type="ftr" sz="quarter" idx="11"/>
          </p:nvPr>
        </p:nvSpPr>
        <p:spPr/>
        <p:txBody>
          <a:bodyPr/>
          <a:lstStyle/>
          <a:p>
            <a:endParaRPr lang="zh-CN" altLang="en-US"/>
          </a:p>
        </p:txBody>
      </p:sp>
      <p:sp>
        <p:nvSpPr>
          <p:cNvPr id="104862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altLang="zh-CN" smtClean="0"/>
              <a:t>Click to edit Master title style</a:t>
            </a:r>
            <a:endParaRPr lang="en-US" dirty="0"/>
          </a:p>
        </p:txBody>
      </p:sp>
      <p:sp>
        <p:nvSpPr>
          <p:cNvPr id="1048626"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7"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8"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29" name="Footer Placeholder 5"/>
          <p:cNvSpPr>
            <a:spLocks noGrp="1"/>
          </p:cNvSpPr>
          <p:nvPr>
            <p:ph type="ftr" sz="quarter" idx="11"/>
          </p:nvPr>
        </p:nvSpPr>
        <p:spPr/>
        <p:txBody>
          <a:bodyPr/>
          <a:lstStyle/>
          <a:p>
            <a:endParaRPr lang="zh-CN" altLang="en-US"/>
          </a:p>
        </p:txBody>
      </p:sp>
      <p:sp>
        <p:nvSpPr>
          <p:cNvPr id="104863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1"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32"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3"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4"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5"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6" name="Date Placeholder 6"/>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37" name="Footer Placeholder 7"/>
          <p:cNvSpPr>
            <a:spLocks noGrp="1"/>
          </p:cNvSpPr>
          <p:nvPr>
            <p:ph type="ftr" sz="quarter" idx="11"/>
          </p:nvPr>
        </p:nvSpPr>
        <p:spPr/>
        <p:txBody>
          <a:bodyPr/>
          <a:lstStyle/>
          <a:p>
            <a:endParaRPr lang="zh-CN" altLang="en-US"/>
          </a:p>
        </p:txBody>
      </p:sp>
      <p:sp>
        <p:nvSpPr>
          <p:cNvPr id="1048638"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0" name="Title 1"/>
          <p:cNvSpPr>
            <a:spLocks noGrp="1"/>
          </p:cNvSpPr>
          <p:nvPr>
            <p:ph type="title"/>
          </p:nvPr>
        </p:nvSpPr>
        <p:spPr/>
        <p:txBody>
          <a:bodyPr/>
          <a:lstStyle/>
          <a:p>
            <a:r>
              <a:rPr lang="en-US" altLang="zh-CN" smtClean="0"/>
              <a:t>Click to edit Master title style</a:t>
            </a:r>
            <a:endParaRPr lang="en-US" dirty="0"/>
          </a:p>
        </p:txBody>
      </p:sp>
      <p:sp>
        <p:nvSpPr>
          <p:cNvPr id="1048601" name="Date Placeholder 2"/>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02" name="Footer Placeholder 3"/>
          <p:cNvSpPr>
            <a:spLocks noGrp="1"/>
          </p:cNvSpPr>
          <p:nvPr>
            <p:ph type="ftr" sz="quarter" idx="11"/>
          </p:nvPr>
        </p:nvSpPr>
        <p:spPr/>
        <p:txBody>
          <a:bodyPr/>
          <a:lstStyle/>
          <a:p>
            <a:endParaRPr lang="zh-CN" altLang="en-US"/>
          </a:p>
        </p:txBody>
      </p:sp>
      <p:sp>
        <p:nvSpPr>
          <p:cNvPr id="1048603"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9" name="Date Placeholder 1"/>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40" name="Footer Placeholder 2"/>
          <p:cNvSpPr>
            <a:spLocks noGrp="1"/>
          </p:cNvSpPr>
          <p:nvPr>
            <p:ph type="ftr" sz="quarter" idx="11"/>
          </p:nvPr>
        </p:nvSpPr>
        <p:spPr/>
        <p:txBody>
          <a:bodyPr/>
          <a:lstStyle/>
          <a:p>
            <a:endParaRPr lang="zh-CN" altLang="en-US"/>
          </a:p>
        </p:txBody>
      </p:sp>
      <p:sp>
        <p:nvSpPr>
          <p:cNvPr id="1048641"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2"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4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45"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46" name="Footer Placeholder 5"/>
          <p:cNvSpPr>
            <a:spLocks noGrp="1"/>
          </p:cNvSpPr>
          <p:nvPr>
            <p:ph type="ftr" sz="quarter" idx="11"/>
          </p:nvPr>
        </p:nvSpPr>
        <p:spPr/>
        <p:txBody>
          <a:bodyPr/>
          <a:lstStyle/>
          <a:p>
            <a:endParaRPr lang="zh-CN" altLang="en-US"/>
          </a:p>
        </p:txBody>
      </p:sp>
      <p:sp>
        <p:nvSpPr>
          <p:cNvPr id="1048647"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9"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10"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11"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12" name="Date Placeholder 4"/>
          <p:cNvSpPr>
            <a:spLocks noGrp="1"/>
          </p:cNvSpPr>
          <p:nvPr>
            <p:ph type="dt" sz="half" idx="10"/>
          </p:nvPr>
        </p:nvSpPr>
        <p:spPr/>
        <p:txBody>
          <a:bodyPr/>
          <a:lstStyle/>
          <a:p>
            <a:fld id="{70BC1078-46ED-40F9-8930-935BAD7C2B02}" type="datetimeFigureOut">
              <a:rPr lang="zh-CN" altLang="en-US" smtClean="0"/>
              <a:pPr/>
              <a:t>2021/11/30</a:t>
            </a:fld>
            <a:endParaRPr lang="zh-CN" altLang="en-US"/>
          </a:p>
        </p:txBody>
      </p:sp>
      <p:sp>
        <p:nvSpPr>
          <p:cNvPr id="1048613" name="Footer Placeholder 5"/>
          <p:cNvSpPr>
            <a:spLocks noGrp="1"/>
          </p:cNvSpPr>
          <p:nvPr>
            <p:ph type="ftr" sz="quarter" idx="11"/>
          </p:nvPr>
        </p:nvSpPr>
        <p:spPr/>
        <p:txBody>
          <a:bodyPr/>
          <a:lstStyle/>
          <a:p>
            <a:endParaRPr lang="zh-CN" altLang="en-US"/>
          </a:p>
        </p:txBody>
      </p:sp>
      <p:sp>
        <p:nvSpPr>
          <p:cNvPr id="1048614"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2021/11/30</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1048586" name="Title 1"/>
          <p:cNvSpPr>
            <a:spLocks noGrp="1"/>
          </p:cNvSpPr>
          <p:nvPr>
            <p:ph type="ctrTitle"/>
          </p:nvPr>
        </p:nvSpPr>
        <p:spPr>
          <a:xfrm>
            <a:off x="794218" y="704154"/>
            <a:ext cx="7663982" cy="5417988"/>
          </a:xfrm>
          <a:solidFill>
            <a:srgbClr val="FFFFFF"/>
          </a:solidFill>
          <a:ln>
            <a:solidFill>
              <a:srgbClr val="000000"/>
            </a:solidFill>
            <a:prstDash val="dash"/>
          </a:ln>
        </p:spPr>
        <p:txBody>
          <a:bodyPr anchor="ctr">
            <a:normAutofit fontScale="90000"/>
          </a:bodyPr>
          <a:lstStyle/>
          <a:p>
            <a:r>
              <a:rPr lang="en-US" altLang="zh-CN" sz="5700" dirty="0">
                <a:solidFill>
                  <a:srgbClr val="000080"/>
                </a:solidFill>
                <a:effectLst>
                  <a:outerShdw blurRad="38100" dist="38100" dir="2700000" algn="br" rotWithShape="0">
                    <a:srgbClr val="000000"/>
                  </a:outerShdw>
                </a:effectLst>
              </a:rPr>
              <a:t>Name - </a:t>
            </a:r>
            <a:r>
              <a:rPr lang="en-US" altLang="zh-CN" sz="5700" dirty="0" err="1">
                <a:solidFill>
                  <a:srgbClr val="000080"/>
                </a:solidFill>
                <a:effectLst>
                  <a:outerShdw blurRad="38100" dist="38100" dir="2700000" algn="br" rotWithShape="0">
                    <a:srgbClr val="000000"/>
                  </a:outerShdw>
                </a:effectLst>
              </a:rPr>
              <a:t>Renuka</a:t>
            </a:r>
            <a:r>
              <a:rPr lang="en-US" altLang="zh-CN" sz="5700" dirty="0">
                <a:solidFill>
                  <a:srgbClr val="000080"/>
                </a:solidFill>
                <a:effectLst>
                  <a:outerShdw blurRad="38100" dist="38100" dir="2700000" algn="br" rotWithShape="0">
                    <a:srgbClr val="000000"/>
                  </a:outerShdw>
                </a:effectLst>
              </a:rPr>
              <a:t> </a:t>
            </a:r>
            <a:r>
              <a:rPr lang="en-US" altLang="zh-CN" sz="5700" dirty="0" err="1">
                <a:solidFill>
                  <a:srgbClr val="000080"/>
                </a:solidFill>
                <a:effectLst>
                  <a:outerShdw blurRad="38100" dist="38100" dir="2700000" algn="br" rotWithShape="0">
                    <a:srgbClr val="000000"/>
                  </a:outerShdw>
                </a:effectLst>
              </a:rPr>
              <a:t>sahu</a:t>
            </a:r>
            <a:r>
              <a:rPr lang="en-US" altLang="zh-CN" sz="5700" dirty="0">
                <a:solidFill>
                  <a:srgbClr val="000080"/>
                </a:solidFill>
                <a:effectLst>
                  <a:outerShdw blurRad="38100" dist="38100" dir="2700000" algn="br" rotWithShape="0">
                    <a:srgbClr val="000000"/>
                  </a:outerShdw>
                </a:effectLst>
              </a:rPr>
              <a:t/>
            </a:r>
            <a:br>
              <a:rPr lang="en-US" altLang="zh-CN" sz="5700" dirty="0">
                <a:solidFill>
                  <a:srgbClr val="000080"/>
                </a:solidFill>
                <a:effectLst>
                  <a:outerShdw blurRad="38100" dist="38100" dir="2700000" algn="br" rotWithShape="0">
                    <a:srgbClr val="000000"/>
                  </a:outerShdw>
                </a:effectLst>
              </a:rPr>
            </a:br>
            <a:r>
              <a:rPr lang="en-US" altLang="zh-CN" sz="5700" dirty="0">
                <a:solidFill>
                  <a:srgbClr val="000080"/>
                </a:solidFill>
                <a:effectLst>
                  <a:outerShdw blurRad="38100" dist="38100" dir="2700000" algn="br" rotWithShape="0">
                    <a:srgbClr val="000000"/>
                  </a:outerShdw>
                </a:effectLst>
              </a:rPr>
              <a:t/>
            </a:r>
            <a:br>
              <a:rPr lang="en-US" altLang="zh-CN" sz="5700" dirty="0">
                <a:solidFill>
                  <a:srgbClr val="000080"/>
                </a:solidFill>
                <a:effectLst>
                  <a:outerShdw blurRad="38100" dist="38100" dir="2700000" algn="br" rotWithShape="0">
                    <a:srgbClr val="000000"/>
                  </a:outerShdw>
                </a:effectLst>
              </a:rPr>
            </a:br>
            <a:r>
              <a:rPr lang="en-US" altLang="zh-CN" sz="5700" dirty="0" smtClean="0">
                <a:solidFill>
                  <a:srgbClr val="000080"/>
                </a:solidFill>
                <a:effectLst>
                  <a:outerShdw blurRad="38100" dist="38100" dir="2700000" algn="br" rotWithShape="0">
                    <a:srgbClr val="000000"/>
                  </a:outerShdw>
                </a:effectLst>
              </a:rPr>
              <a:t>Topic - Transformer</a:t>
            </a:r>
            <a:br>
              <a:rPr lang="en-US" altLang="zh-CN" sz="5700" dirty="0" smtClean="0">
                <a:solidFill>
                  <a:srgbClr val="000080"/>
                </a:solidFill>
                <a:effectLst>
                  <a:outerShdw blurRad="38100" dist="38100" dir="2700000" algn="br" rotWithShape="0">
                    <a:srgbClr val="000000"/>
                  </a:outerShdw>
                </a:effectLst>
              </a:rPr>
            </a:br>
            <a:r>
              <a:rPr lang="en-US" altLang="zh-CN" sz="5700" dirty="0" smtClean="0">
                <a:solidFill>
                  <a:srgbClr val="000080"/>
                </a:solidFill>
                <a:effectLst>
                  <a:outerShdw blurRad="38100" dist="38100" dir="2700000" algn="br" rotWithShape="0">
                    <a:srgbClr val="000000"/>
                  </a:outerShdw>
                </a:effectLst>
              </a:rPr>
              <a:t>Subject – physics</a:t>
            </a:r>
            <a:br>
              <a:rPr lang="en-US" altLang="zh-CN" sz="5700" dirty="0" smtClean="0">
                <a:solidFill>
                  <a:srgbClr val="000080"/>
                </a:solidFill>
                <a:effectLst>
                  <a:outerShdw blurRad="38100" dist="38100" dir="2700000" algn="br" rotWithShape="0">
                    <a:srgbClr val="000000"/>
                  </a:outerShdw>
                </a:effectLst>
              </a:rPr>
            </a:br>
            <a:r>
              <a:rPr lang="en-US" altLang="zh-CN" sz="5700" dirty="0" smtClean="0">
                <a:solidFill>
                  <a:srgbClr val="000080"/>
                </a:solidFill>
                <a:effectLst>
                  <a:outerShdw blurRad="38100" dist="38100" dir="2700000" algn="br" rotWithShape="0">
                    <a:srgbClr val="000000"/>
                  </a:outerShdw>
                </a:effectLst>
              </a:rPr>
              <a:t>Date – 22.05.2021</a:t>
            </a:r>
            <a:r>
              <a:rPr lang="en-US" altLang="zh-CN" sz="5700" dirty="0">
                <a:solidFill>
                  <a:srgbClr val="000080"/>
                </a:solidFill>
                <a:effectLst>
                  <a:outerShdw blurRad="38100" dist="38100" dir="2700000" algn="br" rotWithShape="0">
                    <a:srgbClr val="000000"/>
                  </a:outerShdw>
                </a:effectLst>
              </a:rPr>
              <a:t/>
            </a:r>
            <a:br>
              <a:rPr lang="en-US" altLang="zh-CN" sz="5700" dirty="0">
                <a:solidFill>
                  <a:srgbClr val="000080"/>
                </a:solidFill>
                <a:effectLst>
                  <a:outerShdw blurRad="38100" dist="38100" dir="2700000" algn="br" rotWithShape="0">
                    <a:srgbClr val="000000"/>
                  </a:outerShdw>
                </a:effectLst>
              </a:rPr>
            </a:br>
            <a:r>
              <a:rPr lang="en-US" altLang="zh-CN" sz="5700" dirty="0">
                <a:solidFill>
                  <a:srgbClr val="000080"/>
                </a:solidFill>
                <a:effectLst>
                  <a:outerShdw blurRad="38100" dist="38100" dir="2700000" algn="br" rotWithShape="0">
                    <a:srgbClr val="000000"/>
                  </a:outerShdw>
                </a:effectLst>
              </a:rPr>
              <a:t/>
            </a:r>
            <a:br>
              <a:rPr lang="en-US" altLang="zh-CN" sz="5700" dirty="0">
                <a:solidFill>
                  <a:srgbClr val="000080"/>
                </a:solidFill>
                <a:effectLst>
                  <a:outerShdw blurRad="38100" dist="38100" dir="2700000" algn="br" rotWithShape="0">
                    <a:srgbClr val="000000"/>
                  </a:outerShdw>
                </a:effectLst>
              </a:rPr>
            </a:br>
            <a:r>
              <a:rPr lang="en-US" altLang="zh-CN" sz="5700" dirty="0">
                <a:solidFill>
                  <a:srgbClr val="000080"/>
                </a:solidFill>
                <a:effectLst>
                  <a:outerShdw blurRad="38100" dist="38100" dir="2700000" algn="br" rotWithShape="0">
                    <a:srgbClr val="000000"/>
                  </a:outerShdw>
                </a:effectLst>
              </a:rPr>
              <a:t>Class - B.Sc.1st year (</a:t>
            </a:r>
            <a:r>
              <a:rPr lang="en-US" altLang="zh-CN" sz="5700" dirty="0" err="1">
                <a:solidFill>
                  <a:srgbClr val="000080"/>
                </a:solidFill>
                <a:effectLst>
                  <a:outerShdw blurRad="38100" dist="38100" dir="2700000" algn="br" rotWithShape="0">
                    <a:srgbClr val="000000"/>
                  </a:outerShdw>
                </a:effectLst>
              </a:rPr>
              <a:t>Maths</a:t>
            </a:r>
            <a:r>
              <a:rPr lang="en-US" altLang="zh-CN" sz="5700" dirty="0">
                <a:solidFill>
                  <a:srgbClr val="000080"/>
                </a:solidFill>
                <a:effectLst>
                  <a:outerShdw blurRad="38100" dist="38100" dir="2700000" algn="br" rotWithShape="0">
                    <a:srgbClr val="000000"/>
                  </a:outerShdw>
                </a:effectLst>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Content Placeholder 1048656"/>
          <p:cNvSpPr>
            <a:spLocks noGrp="1"/>
          </p:cNvSpPr>
          <p:nvPr>
            <p:ph idx="1"/>
          </p:nvPr>
        </p:nvSpPr>
        <p:spPr>
          <a:xfrm>
            <a:off x="628650" y="710120"/>
            <a:ext cx="7886700" cy="5531697"/>
          </a:xfrm>
          <a:ln>
            <a:solidFill>
              <a:srgbClr val="0000FF"/>
            </a:solidFill>
            <a:prstDash val="dash"/>
          </a:ln>
        </p:spPr>
        <p:txBody>
          <a:bodyPr/>
          <a:lstStyle/>
          <a:p>
            <a:pPr marL="0" indent="0">
              <a:buNone/>
            </a:pPr>
            <a:endParaRPr lang="en-US"/>
          </a:p>
          <a:p>
            <a:pPr marL="0" indent="0">
              <a:buNone/>
            </a:pPr>
            <a:r>
              <a:rPr lang="en-US" sz="3000">
                <a:solidFill>
                  <a:srgbClr val="FF0000"/>
                </a:solidFill>
                <a:effectLst>
                  <a:outerShdw blurRad="38100" dist="38100" dir="2700000" algn="br" rotWithShape="0">
                    <a:srgbClr val="000000"/>
                  </a:outerShdw>
                </a:effectLst>
              </a:rPr>
              <a:t>ट्रांसफॉर्मर के उपयोग (𝙐𝙨𝙚𝙨 𝙤𝙛 𝙏𝙧𝙖𝙣𝙨𝙛𝙤𝙧𝙢𝙚𝙧) -</a:t>
            </a:r>
            <a:endParaRPr lang="en-US"/>
          </a:p>
          <a:p>
            <a:pPr marL="0" indent="0">
              <a:buNone/>
            </a:pPr>
            <a:endParaRPr lang="en-US"/>
          </a:p>
          <a:p>
            <a:pPr marL="0" indent="0">
              <a:buNone/>
            </a:pPr>
            <a:r>
              <a:rPr lang="en-US" u="none">
                <a:solidFill>
                  <a:srgbClr val="000080"/>
                </a:solidFill>
              </a:rPr>
              <a:t>( 𝙞) एलिमिनेर और पावर सप्लाई में|</a:t>
            </a:r>
          </a:p>
          <a:p>
            <a:pPr marL="0" indent="0">
              <a:buNone/>
            </a:pPr>
            <a:r>
              <a:rPr lang="en-US" u="none">
                <a:solidFill>
                  <a:srgbClr val="000080"/>
                </a:solidFill>
              </a:rPr>
              <a:t>(𝙞𝙞)रेडियो, टेलीविजन, टेलिफोन, रेफ्रिजरेटर, मोटर आदि में|</a:t>
            </a:r>
          </a:p>
          <a:p>
            <a:pPr marL="0" indent="0">
              <a:buNone/>
            </a:pPr>
            <a:r>
              <a:rPr lang="en-US" u="none">
                <a:solidFill>
                  <a:srgbClr val="000080"/>
                </a:solidFill>
              </a:rPr>
              <a:t>(𝙞𝙞𝙞) नाइट लैंप में कम वोल्टता प्राप्त करने के लिए अपचायी ट्रांसफॉर्मर का उपयोग किया जाता है|</a:t>
            </a:r>
          </a:p>
          <a:p>
            <a:pPr marL="0" indent="0">
              <a:buNone/>
            </a:pPr>
            <a:r>
              <a:rPr lang="en-US" u="none">
                <a:solidFill>
                  <a:srgbClr val="000080"/>
                </a:solidFill>
              </a:rPr>
              <a:t>( 𝙞𝙫) विधुत ऊर्जा को दूरस्थ स्थानों तक ले जाने के लिए ट्रांसफॉर्मर का उपयोग किया |</a:t>
            </a:r>
            <a:r>
              <a:rPr lang="en-US" u="sng"/>
              <a:t>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1048659" name="Content Placeholder 1048658"/>
          <p:cNvSpPr>
            <a:spLocks noGrp="1"/>
          </p:cNvSpPr>
          <p:nvPr>
            <p:ph idx="1"/>
          </p:nvPr>
        </p:nvSpPr>
        <p:spPr>
          <a:xfrm>
            <a:off x="628650" y="1276395"/>
            <a:ext cx="7886700" cy="4241729"/>
          </a:xfrm>
          <a:solidFill>
            <a:srgbClr val="FFFFFF"/>
          </a:solidFill>
          <a:ln>
            <a:solidFill>
              <a:srgbClr val="0000FF"/>
            </a:solidFill>
            <a:prstDash val="dash"/>
          </a:ln>
        </p:spPr>
        <p:txBody>
          <a:bodyPr anchor="ctr" anchorCtr="1"/>
          <a:lstStyle/>
          <a:p>
            <a:pPr marL="0" indent="0">
              <a:buNone/>
            </a:pPr>
            <a:r>
              <a:rPr lang="en-US" sz="5800">
                <a:solidFill>
                  <a:srgbClr val="000080"/>
                </a:solidFill>
                <a:effectLst>
                  <a:outerShdw blurRad="38100" dist="38100" dir="2700000" algn="br" rotWithShape="0">
                    <a:srgbClr val="000000"/>
                  </a:outerShdw>
                </a:effectLst>
              </a:rPr>
              <a:t>𝙏𝙝𝙖𝙣𝙠 𝙔𝙤𝙪</a:t>
            </a:r>
          </a:p>
          <a:p>
            <a:pPr marL="0" indent="0">
              <a:buNone/>
            </a:pPr>
            <a:r>
              <a:rPr lang="en-US" sz="5800"/>
              <a:t> 🙏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1048587" name="Title 1048586"/>
          <p:cNvSpPr>
            <a:spLocks noGrp="1"/>
          </p:cNvSpPr>
          <p:nvPr>
            <p:ph type="ctrTitle"/>
          </p:nvPr>
        </p:nvSpPr>
        <p:spPr>
          <a:xfrm>
            <a:off x="685800" y="759174"/>
            <a:ext cx="7772400" cy="5387325"/>
          </a:xfrm>
          <a:solidFill>
            <a:srgbClr val="FFFFFF"/>
          </a:solidFill>
          <a:ln>
            <a:solidFill>
              <a:srgbClr val="000080"/>
            </a:solidFill>
            <a:prstDash val="dash"/>
          </a:ln>
        </p:spPr>
        <p:txBody>
          <a:bodyPr anchor="ctr"/>
          <a:lstStyle/>
          <a:p>
            <a:r>
              <a:rPr lang="en-US">
                <a:solidFill>
                  <a:srgbClr val="000080"/>
                </a:solidFill>
                <a:effectLst>
                  <a:outerShdw blurRad="38100" dist="38100" dir="2700000" algn="br" rotWithShape="0">
                    <a:srgbClr val="000000"/>
                  </a:outerShdw>
                </a:effectLst>
                <a:latin typeface="Noto Sans Oriya"/>
                <a:cs typeface="Noto Sans Oriya"/>
              </a:rPr>
              <a:t>ट्रांसफार्मर</a:t>
            </a:r>
            <a:r>
              <a:rPr lang="en-US">
                <a:effectLst>
                  <a:outerShdw blurRad="38100" dist="38100" dir="2700000" algn="br" rotWithShape="0">
                    <a:srgbClr val="000000"/>
                  </a:outerShdw>
                </a:effectLst>
                <a:latin typeface="Noto Sans Oriya"/>
                <a:cs typeface="Noto Sans Oriya"/>
              </a:rPr>
              <a:t/>
            </a:r>
            <a:br>
              <a:rPr lang="en-US">
                <a:effectLst>
                  <a:outerShdw blurRad="38100" dist="38100" dir="2700000" algn="br" rotWithShape="0">
                    <a:srgbClr val="000000"/>
                  </a:outerShdw>
                </a:effectLst>
                <a:latin typeface="Noto Sans Oriya"/>
                <a:cs typeface="Noto Sans Oriya"/>
              </a:rPr>
            </a:br>
            <a:r>
              <a:rPr lang="en-US">
                <a:solidFill>
                  <a:srgbClr val="000080"/>
                </a:solidFill>
                <a:effectLst>
                  <a:outerShdw blurRad="38100" dist="38100" dir="2700000" algn="br" rotWithShape="0">
                    <a:srgbClr val="000000"/>
                  </a:outerShdw>
                </a:effectLst>
                <a:latin typeface="Noto Sans Oriya"/>
                <a:cs typeface="Noto Sans Oriya"/>
              </a:rPr>
              <a:t>(𝙏𝙍𝘼𝙉𝙎𝙁𝙊𝙍𝙈𝙀𝙍) </a:t>
            </a:r>
            <a:endParaRPr lang="en-US">
              <a:effectLst>
                <a:outerShdw blurRad="38100" dist="38100" dir="2700000" algn="br" rotWithShape="0">
                  <a:srgbClr val="000000"/>
                </a:outerShdw>
              </a:effectLst>
              <a:latin typeface="Noto Sans Oriya"/>
              <a:cs typeface="Noto Sans Oriy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048592"/>
          <p:cNvSpPr>
            <a:spLocks noGrp="1"/>
          </p:cNvSpPr>
          <p:nvPr>
            <p:ph type="title"/>
          </p:nvPr>
        </p:nvSpPr>
        <p:spPr>
          <a:ln>
            <a:solidFill>
              <a:srgbClr val="000080"/>
            </a:solidFill>
            <a:prstDash val="dash"/>
          </a:ln>
        </p:spPr>
        <p:txBody>
          <a:bodyPr/>
          <a:lstStyle/>
          <a:p>
            <a:r>
              <a:rPr lang="en-US" sz="3900">
                <a:solidFill>
                  <a:srgbClr val="FF0000"/>
                </a:solidFill>
                <a:effectLst>
                  <a:outerShdw blurRad="38100" dist="38100" dir="2700000" algn="br" rotWithShape="0">
                    <a:srgbClr val="000000"/>
                  </a:outerShdw>
                </a:effectLst>
              </a:rPr>
              <a:t>ट्रांसफॉर्मर(𝙏𝙧𝙖𝙣𝙨𝙛𝙤𝙧𝙢𝙚𝙧) :-</a:t>
            </a:r>
          </a:p>
        </p:txBody>
      </p:sp>
      <p:sp>
        <p:nvSpPr>
          <p:cNvPr id="1048594" name="Content Placeholder 1048593"/>
          <p:cNvSpPr>
            <a:spLocks noGrp="1"/>
          </p:cNvSpPr>
          <p:nvPr>
            <p:ph idx="1"/>
          </p:nvPr>
        </p:nvSpPr>
        <p:spPr>
          <a:xfrm>
            <a:off x="628649" y="1690689"/>
            <a:ext cx="7886700" cy="4351338"/>
          </a:xfrm>
          <a:ln>
            <a:solidFill>
              <a:srgbClr val="000080"/>
            </a:solidFill>
            <a:prstDash val="dash"/>
          </a:ln>
        </p:spPr>
        <p:txBody>
          <a:bodyPr anchor="ctr" anchorCtr="1"/>
          <a:lstStyle/>
          <a:p>
            <a:pPr marL="0" indent="0" algn="l">
              <a:buNone/>
            </a:pPr>
            <a:r>
              <a:rPr lang="en-US" sz="2600" i="0" u="none">
                <a:solidFill>
                  <a:srgbClr val="000080"/>
                </a:solidFill>
                <a:effectLst>
                  <a:outerShdw blurRad="38100" dist="38100" dir="2700000" algn="br" rotWithShape="0">
                    <a:srgbClr val="000000"/>
                  </a:outerShdw>
                </a:effectLst>
              </a:rPr>
              <a:t>यह</a:t>
            </a:r>
            <a:r>
              <a:rPr lang="en-US" sz="2600" i="0" u="none">
                <a:solidFill>
                  <a:srgbClr val="000080"/>
                </a:solidFill>
                <a:effectLst/>
              </a:rPr>
              <a:t> ऐसा यंत्र होता है जो प्रत्यावर्ती वोल्टेज को बिना विधुत्- ऊर्जा नष्ट किये परिवर्तत कर देता है अर्थात बढा़ देता है या घटा  देता है| यहयह अन्योन्य प्रेरण के सिध्दांत पर  आधारित है| इसकी संरचना सर्वप्रथम फैराडे ने की  थी|</a:t>
            </a:r>
          </a:p>
          <a:p>
            <a:pPr marL="0" indent="0" algn="l">
              <a:buNone/>
            </a:pPr>
            <a:endParaRPr lang="en-US" sz="2600" i="0" u="none">
              <a:solidFill>
                <a:srgbClr val="000080"/>
              </a:solidFill>
              <a:effectLst/>
            </a:endParaRPr>
          </a:p>
          <a:p>
            <a:pPr marL="0" indent="0" algn="l">
              <a:buNone/>
            </a:pPr>
            <a:r>
              <a:rPr lang="en-US" sz="2600" i="0" u="none">
                <a:solidFill>
                  <a:srgbClr val="000080"/>
                </a:solidFill>
                <a:effectLst/>
              </a:rPr>
              <a:t>एक ट्रांसफॉर्मर को एक स्थायी मशीन के रुप में परिभाषित किया जा सकता है जो एक सर्किट से विधुत् शक्ति को उसी आवृत्ति के साथ दूसरे सर्किट में अन्य विधुत् शक्ति में बदलने में मदद करता है|  धारा में आनुपातिक परिवर्तन के साथ सर्किट में वोल्टेज को अधिक या कम किया जा सकता है |</a:t>
            </a:r>
            <a:r>
              <a:rPr lang="en-US" sz="2600" i="0" u="none">
                <a:effectLst/>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Content Placeholder 1048594"/>
          <p:cNvSpPr>
            <a:spLocks noGrp="1"/>
          </p:cNvSpPr>
          <p:nvPr>
            <p:ph idx="1"/>
          </p:nvPr>
        </p:nvSpPr>
        <p:spPr>
          <a:xfrm rot="21595210">
            <a:off x="187197" y="268722"/>
            <a:ext cx="8631928" cy="6317111"/>
          </a:xfrm>
          <a:ln>
            <a:solidFill>
              <a:srgbClr val="000080"/>
            </a:solidFill>
            <a:prstDash val="dash"/>
          </a:ln>
        </p:spPr>
        <p:txBody>
          <a:bodyPr/>
          <a:lstStyle/>
          <a:p>
            <a:pPr marL="0" indent="0">
              <a:buNone/>
            </a:pPr>
            <a:r>
              <a:rPr lang="en-US" sz="3000">
                <a:solidFill>
                  <a:srgbClr val="FF0000"/>
                </a:solidFill>
                <a:effectLst>
                  <a:outerShdw blurRad="38100" dist="38100" dir="2700000" algn="br" rotWithShape="0">
                    <a:srgbClr val="000000"/>
                  </a:outerShdw>
                </a:effectLst>
              </a:rPr>
              <a:t> ट्रांसफॉर्मर के प्रकार (𝙏𝙮𝙥𝙚𝙨 𝙤𝙛  𝙏𝙖𝙧𝙖𝙣𝙨𝙛𝙤𝙧𝙢𝙚𝙧) -</a:t>
            </a:r>
            <a:endParaRPr lang="en-US" sz="3000"/>
          </a:p>
          <a:p>
            <a:pPr marL="0" indent="0">
              <a:buNone/>
            </a:pPr>
            <a:r>
              <a:rPr lang="en-US" sz="3000"/>
              <a:t>    </a:t>
            </a:r>
            <a:r>
              <a:rPr lang="en-US" sz="3000">
                <a:solidFill>
                  <a:srgbClr val="000080"/>
                </a:solidFill>
              </a:rPr>
              <a:t>ट्रांसफॉर्मर दो प्रकार के होते हैं -</a:t>
            </a:r>
          </a:p>
          <a:p>
            <a:pPr marL="0" indent="0">
              <a:buNone/>
            </a:pPr>
            <a:r>
              <a:rPr lang="en-US" sz="3000" u="none">
                <a:effectLst>
                  <a:outerShdw blurRad="38100" dist="38100" dir="2700000" algn="br" rotWithShape="0">
                    <a:srgbClr val="000000"/>
                  </a:outerShdw>
                </a:effectLst>
              </a:rPr>
              <a:t>(1) अपचायी ट्रांसफॉर्मर - </a:t>
            </a:r>
            <a:r>
              <a:rPr lang="en-US" sz="3000" i="0" u="none">
                <a:solidFill>
                  <a:srgbClr val="000080"/>
                </a:solidFill>
                <a:effectLst/>
              </a:rPr>
              <a:t>यह ट्रांसफॉर्मर प्रत्यावर्ती वोल्टेज          </a:t>
            </a:r>
            <a:endParaRPr lang="en-US" sz="3000" u="none">
              <a:solidFill>
                <a:srgbClr val="000080"/>
              </a:solidFill>
            </a:endParaRPr>
          </a:p>
          <a:p>
            <a:pPr marL="0" indent="0">
              <a:buNone/>
            </a:pPr>
            <a:r>
              <a:rPr lang="en-US" sz="3000" i="0" u="none">
                <a:solidFill>
                  <a:srgbClr val="000080"/>
                </a:solidFill>
                <a:effectLst/>
              </a:rPr>
              <a:t>                                       को घटा देता है|</a:t>
            </a:r>
            <a:endParaRPr lang="en-US" sz="3000" u="none">
              <a:solidFill>
                <a:srgbClr val="000080"/>
              </a:solidFill>
            </a:endParaRPr>
          </a:p>
          <a:p>
            <a:pPr marL="0" indent="0">
              <a:buNone/>
            </a:pPr>
            <a:r>
              <a:rPr lang="en-US" sz="3000" u="none">
                <a:effectLst>
                  <a:outerShdw blurRad="38100" dist="38100" dir="2700000" algn="br" rotWithShape="0">
                    <a:srgbClr val="000000"/>
                  </a:outerShdw>
                </a:effectLst>
              </a:rPr>
              <a:t>(2) उच्चाई ट्रांसफॉर्मर - </a:t>
            </a:r>
            <a:r>
              <a:rPr lang="en-US" sz="3000" u="none">
                <a:solidFill>
                  <a:srgbClr val="000080"/>
                </a:solidFill>
                <a:effectLst/>
              </a:rPr>
              <a:t>यह ट्रांसफॉर्मर प्रत्यावर्ती वोल्टेज </a:t>
            </a:r>
            <a:endParaRPr lang="en-US" sz="3000" u="none">
              <a:solidFill>
                <a:srgbClr val="000080"/>
              </a:solidFill>
            </a:endParaRPr>
          </a:p>
          <a:p>
            <a:pPr marL="0" indent="0">
              <a:buNone/>
            </a:pPr>
            <a:r>
              <a:rPr lang="en-US" sz="3000" u="none">
                <a:solidFill>
                  <a:srgbClr val="000080"/>
                </a:solidFill>
                <a:effectLst/>
              </a:rPr>
              <a:t>                                   को बढ़ा देता है|</a:t>
            </a:r>
            <a:r>
              <a:rPr lang="en-US" sz="3000" u="sng">
                <a:effectLst/>
              </a:rPr>
              <a:t> </a:t>
            </a:r>
            <a:endParaRPr lang="en-US" sz="3000" u="none"/>
          </a:p>
        </p:txBody>
      </p:sp>
      <p:pic>
        <p:nvPicPr>
          <p:cNvPr id="2097152" name="Picture 2097151"/>
          <p:cNvPicPr>
            <a:picLocks/>
          </p:cNvPicPr>
          <p:nvPr/>
        </p:nvPicPr>
        <p:blipFill>
          <a:blip r:embed="rId2"/>
          <a:stretch>
            <a:fillRect/>
          </a:stretch>
        </p:blipFill>
        <p:spPr>
          <a:xfrm>
            <a:off x="785364" y="3381728"/>
            <a:ext cx="7538051" cy="309596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Content Placeholder 1048595"/>
          <p:cNvSpPr>
            <a:spLocks noGrp="1"/>
          </p:cNvSpPr>
          <p:nvPr>
            <p:ph idx="1"/>
          </p:nvPr>
        </p:nvSpPr>
        <p:spPr>
          <a:xfrm>
            <a:off x="389896" y="545522"/>
            <a:ext cx="8390193" cy="5823982"/>
          </a:xfrm>
          <a:ln>
            <a:solidFill>
              <a:srgbClr val="000080"/>
            </a:solidFill>
            <a:prstDash val="dash"/>
          </a:ln>
        </p:spPr>
        <p:txBody>
          <a:bodyPr>
            <a:normAutofit lnSpcReduction="10000"/>
          </a:bodyPr>
          <a:lstStyle/>
          <a:p>
            <a:pPr marL="0" indent="0">
              <a:buNone/>
            </a:pPr>
            <a:endParaRPr lang="en-US">
              <a:solidFill>
                <a:srgbClr val="000080"/>
              </a:solidFill>
            </a:endParaRPr>
          </a:p>
          <a:p>
            <a:pPr marL="0" indent="0">
              <a:buNone/>
            </a:pPr>
            <a:r>
              <a:rPr lang="en-US">
                <a:solidFill>
                  <a:srgbClr val="000080"/>
                </a:solidFill>
              </a:rPr>
              <a:t>ट्रांसफॉर्मर  के एक कुंडली में मोटे तार के कम फेरे तथा दूसरी कुंडली में पतले तार के अधिक फेरे होते हैं| जिस कुंडली में फेरो की संख्या कम होती है, उसमें अधिक धारा प्रवाहित  होती है | अतः इनकी कुंडली मोटे तार की बनायी जाती  है| जिस कुंडली के सिरों पर प्रत्यावर्ती वोल्टेज लगाया जाता है उसे प्राथमिक कुंडली तथा दूसरी कुंडली को द्वितीयक कुंडली कहते हैं|</a:t>
            </a:r>
          </a:p>
          <a:p>
            <a:pPr marL="0" indent="0">
              <a:buNone/>
            </a:pPr>
            <a:endParaRPr lang="en-US">
              <a:solidFill>
                <a:srgbClr val="000080"/>
              </a:solidFill>
            </a:endParaRPr>
          </a:p>
          <a:p>
            <a:pPr marL="0" indent="0">
              <a:buNone/>
            </a:pPr>
            <a:r>
              <a:rPr lang="en-US">
                <a:solidFill>
                  <a:srgbClr val="000080"/>
                </a:solidFill>
              </a:rPr>
              <a:t>  चित्र (1) में अपचयी ट्रांसफॉर्मर प्रदर्शित किया गया है| इसकी प्राथमिक कुंडली में फेरो की संख्या द्वितीयक कुंडली की तुलना में अधिक होती है| चित्र (2) में उच्चायी ट्रांसफॉर्मर प्रदर्शित किया गया है| इसकी प्राथमिक कुंडली में फेरो की संख्या द्वितीयक कुंडली की तुलना में कम होती 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Content Placeholder 1048596"/>
          <p:cNvSpPr>
            <a:spLocks noGrp="1"/>
          </p:cNvSpPr>
          <p:nvPr>
            <p:ph idx="1"/>
          </p:nvPr>
        </p:nvSpPr>
        <p:spPr>
          <a:xfrm>
            <a:off x="318409" y="803539"/>
            <a:ext cx="8536595" cy="5489098"/>
          </a:xfrm>
          <a:ln>
            <a:solidFill>
              <a:srgbClr val="000080"/>
            </a:solidFill>
            <a:prstDash val="dash"/>
          </a:ln>
        </p:spPr>
        <p:txBody>
          <a:bodyPr>
            <a:normAutofit lnSpcReduction="10000"/>
          </a:bodyPr>
          <a:lstStyle/>
          <a:p>
            <a:pPr marL="0" indent="0">
              <a:buNone/>
            </a:pPr>
            <a:r>
              <a:rPr lang="en-US" sz="3000" i="0">
                <a:solidFill>
                  <a:srgbClr val="FF0000"/>
                </a:solidFill>
                <a:effectLst>
                  <a:outerShdw blurRad="38100" dist="38100" dir="2700000" algn="br" rotWithShape="0">
                    <a:srgbClr val="000000"/>
                  </a:outerShdw>
                </a:effectLst>
              </a:rPr>
              <a:t>ट्रांसफॉर्मर में ऊर्जा  ह्रास(𝙀𝙣𝙚𝙧𝙜𝙮 𝙡𝙤𝙨𝙨 𝙞𝙣 𝙏𝙧𝙖𝙣𝙨𝙛𝙤𝙧𝙢𝙚𝙧) -</a:t>
            </a:r>
          </a:p>
          <a:p>
            <a:pPr marL="0" indent="0">
              <a:buNone/>
            </a:pPr>
            <a:r>
              <a:rPr lang="en-US" sz="3000" i="0" u="none">
                <a:solidFill>
                  <a:srgbClr val="000080"/>
                </a:solidFill>
                <a:effectLst/>
              </a:rPr>
              <a:t>सैद्धांतिक रूप से हमने माना कि ट्रांसफॉर्मर में ऊर्जा का ह्रास नही होता किंतु व्यावहारिक रूप से सदैव कुछ न कुछ ऊर्जा का ह्रास होता है|</a:t>
            </a:r>
          </a:p>
          <a:p>
            <a:pPr marL="0" indent="0">
              <a:buNone/>
            </a:pPr>
            <a:r>
              <a:rPr lang="en-US" sz="3000" i="0" u="none">
                <a:solidFill>
                  <a:srgbClr val="000080"/>
                </a:solidFill>
                <a:effectLst/>
              </a:rPr>
              <a:t>           यह ह्रास निम्नानुसार होता रहता है -</a:t>
            </a:r>
          </a:p>
          <a:p>
            <a:pPr marL="0" indent="0">
              <a:buNone/>
            </a:pPr>
            <a:r>
              <a:rPr lang="en-US" sz="3000" i="0" u="none">
                <a:solidFill>
                  <a:srgbClr val="993300"/>
                </a:solidFill>
                <a:effectLst>
                  <a:outerShdw blurRad="38100" dist="38100" dir="2700000" algn="br" rotWithShape="0">
                    <a:srgbClr val="000000"/>
                  </a:outerShdw>
                </a:effectLst>
              </a:rPr>
              <a:t>(i) ताम्र ह्रास(Copper loss) -</a:t>
            </a:r>
            <a:r>
              <a:rPr lang="en-US" sz="3000" i="0" u="sng">
                <a:solidFill>
                  <a:srgbClr val="000000"/>
                </a:solidFill>
                <a:effectLst/>
              </a:rPr>
              <a:t> </a:t>
            </a:r>
            <a:r>
              <a:rPr lang="en-US" sz="3000" i="0" u="none">
                <a:solidFill>
                  <a:srgbClr val="000080"/>
                </a:solidFill>
                <a:effectLst/>
              </a:rPr>
              <a:t>ट्रांसफॉर्मर</a:t>
            </a:r>
            <a:r>
              <a:rPr lang="en-US" sz="3000" i="0" u="none">
                <a:solidFill>
                  <a:srgbClr val="000000"/>
                </a:solidFill>
                <a:effectLst/>
              </a:rPr>
              <a:t> </a:t>
            </a:r>
            <a:r>
              <a:rPr lang="en-US" sz="3000" i="0" u="none">
                <a:solidFill>
                  <a:srgbClr val="000080"/>
                </a:solidFill>
                <a:effectLst/>
              </a:rPr>
              <a:t>की कुंडलियाँ तांबे के तार से बनी होती है| इसका कुछ न </a:t>
            </a:r>
            <a:endParaRPr lang="en-US" sz="3000" i="0">
              <a:solidFill>
                <a:srgbClr val="FF0000"/>
              </a:solidFill>
              <a:effectLst>
                <a:outerShdw blurRad="38100" dist="38100" dir="2700000" algn="br" rotWithShape="0">
                  <a:srgbClr val="000000"/>
                </a:outerShdw>
              </a:effectLst>
            </a:endParaRPr>
          </a:p>
          <a:p>
            <a:pPr marL="0" indent="0">
              <a:buNone/>
            </a:pPr>
            <a:r>
              <a:rPr lang="en-US" sz="3000" i="0" u="none">
                <a:solidFill>
                  <a:srgbClr val="000080"/>
                </a:solidFill>
                <a:effectLst/>
              </a:rPr>
              <a:t>कुछ प्रतिरोध अवश्य होता है|अतः</a:t>
            </a:r>
            <a:endParaRPr lang="en-US" sz="3000" i="0">
              <a:solidFill>
                <a:srgbClr val="FF0000"/>
              </a:solidFill>
              <a:effectLst>
                <a:outerShdw blurRad="38100" dist="38100" dir="2700000" algn="br" rotWithShape="0">
                  <a:srgbClr val="000000"/>
                </a:outerShdw>
              </a:effectLst>
            </a:endParaRPr>
          </a:p>
          <a:p>
            <a:pPr marL="0" indent="0">
              <a:buNone/>
            </a:pPr>
            <a:r>
              <a:rPr lang="en-US" sz="3000" i="0" u="none">
                <a:solidFill>
                  <a:srgbClr val="000080"/>
                </a:solidFill>
                <a:effectLst/>
              </a:rPr>
              <a:t> इनमें धारा प्रवाहित होने पर जूल </a:t>
            </a:r>
            <a:endParaRPr lang="en-US" sz="3000" i="0">
              <a:solidFill>
                <a:srgbClr val="FF0000"/>
              </a:solidFill>
              <a:effectLst>
                <a:outerShdw blurRad="38100" dist="38100" dir="2700000" algn="br" rotWithShape="0">
                  <a:srgbClr val="000000"/>
                </a:outerShdw>
              </a:effectLst>
            </a:endParaRPr>
          </a:p>
          <a:p>
            <a:pPr marL="0" indent="0">
              <a:buNone/>
            </a:pPr>
            <a:r>
              <a:rPr lang="en-US" sz="3000" i="0" u="none">
                <a:solidFill>
                  <a:srgbClr val="000080"/>
                </a:solidFill>
                <a:effectLst/>
              </a:rPr>
              <a:t>प्रभाव के कारण ऊष्मा उत्पन्न होती</a:t>
            </a:r>
            <a:endParaRPr lang="en-US" sz="3000" i="0">
              <a:solidFill>
                <a:srgbClr val="FF0000"/>
              </a:solidFill>
              <a:effectLst>
                <a:outerShdw blurRad="38100" dist="38100" dir="2700000" algn="br" rotWithShape="0">
                  <a:srgbClr val="000000"/>
                </a:outerShdw>
              </a:effectLst>
            </a:endParaRPr>
          </a:p>
          <a:p>
            <a:pPr marL="0" indent="0">
              <a:buNone/>
            </a:pPr>
            <a:r>
              <a:rPr lang="en-US" sz="3000" i="0" u="none">
                <a:solidFill>
                  <a:srgbClr val="000080"/>
                </a:solidFill>
                <a:effectLst/>
              </a:rPr>
              <a:t> है जिसमे विधुत ऊर्जा का कुछ भाग</a:t>
            </a:r>
            <a:r>
              <a:rPr lang="en-US" sz="3000" i="0" u="sng">
                <a:solidFill>
                  <a:srgbClr val="000080"/>
                </a:solidFill>
                <a:effectLst/>
              </a:rPr>
              <a:t> </a:t>
            </a:r>
            <a:r>
              <a:rPr lang="en-US" sz="3000" i="0" u="sng">
                <a:solidFill>
                  <a:srgbClr val="000000"/>
                </a:solidFill>
                <a:effectLst/>
              </a:rPr>
              <a:t> </a:t>
            </a:r>
            <a:r>
              <a:rPr lang="en-US" sz="3000" i="0" u="none">
                <a:solidFill>
                  <a:srgbClr val="000000"/>
                </a:solidFill>
                <a:effectLst>
                  <a:outerShdw blurRad="38100" dist="38100" dir="2700000" algn="br" rotWithShape="0">
                    <a:srgbClr val="000000"/>
                  </a:outerShdw>
                </a:effectLst>
              </a:rPr>
              <a:t>  </a:t>
            </a:r>
            <a:r>
              <a:rPr lang="en-US" sz="3000" i="0">
                <a:solidFill>
                  <a:srgbClr val="FF0000"/>
                </a:solidFill>
                <a:effectLst>
                  <a:outerShdw blurRad="38100" dist="38100" dir="2700000" algn="br" rotWithShape="0">
                    <a:srgbClr val="000000"/>
                  </a:outerShdw>
                </a:effectLst>
              </a:rPr>
              <a:t>  </a:t>
            </a:r>
          </a:p>
        </p:txBody>
      </p:sp>
      <p:pic>
        <p:nvPicPr>
          <p:cNvPr id="2097153" name="Picture 2097152"/>
          <p:cNvPicPr>
            <a:picLocks/>
          </p:cNvPicPr>
          <p:nvPr/>
        </p:nvPicPr>
        <p:blipFill>
          <a:blip r:embed="rId2"/>
          <a:stretch>
            <a:fillRect/>
          </a:stretch>
        </p:blipFill>
        <p:spPr>
          <a:xfrm>
            <a:off x="5153796" y="3760163"/>
            <a:ext cx="3534000" cy="230650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Content Placeholder 1048597"/>
          <p:cNvSpPr>
            <a:spLocks noGrp="1"/>
          </p:cNvSpPr>
          <p:nvPr>
            <p:ph idx="1"/>
          </p:nvPr>
        </p:nvSpPr>
        <p:spPr>
          <a:xfrm>
            <a:off x="667562" y="476641"/>
            <a:ext cx="8175789" cy="5799135"/>
          </a:xfrm>
          <a:ln>
            <a:solidFill>
              <a:srgbClr val="000080"/>
            </a:solidFill>
            <a:prstDash val="dash"/>
          </a:ln>
        </p:spPr>
        <p:txBody>
          <a:bodyPr/>
          <a:lstStyle/>
          <a:p>
            <a:pPr marL="0" indent="0">
              <a:buNone/>
            </a:pPr>
            <a:r>
              <a:rPr lang="en-US" u="none">
                <a:solidFill>
                  <a:srgbClr val="000080"/>
                </a:solidFill>
              </a:rPr>
              <a:t>ऊष्मा का कुछ भाग ऊष्मीय ऊर्जा के रुप में नष्ट हो जाता है | इसे ताम्र क्षय कहते हैं| प्राथमिक एवं द्वितीयक कुंडली में तांबे के मोटे तार का उपयोग कर इस ह्रास को कम किया जा सकता है |</a:t>
            </a:r>
          </a:p>
          <a:p>
            <a:pPr marL="0" indent="0">
              <a:buNone/>
            </a:pPr>
            <a:endParaRPr lang="en-US" u="none">
              <a:solidFill>
                <a:srgbClr val="000080"/>
              </a:solidFill>
            </a:endParaRPr>
          </a:p>
          <a:p>
            <a:pPr marL="0" indent="0">
              <a:buNone/>
            </a:pPr>
            <a:r>
              <a:rPr lang="en-US" sz="3000">
                <a:solidFill>
                  <a:srgbClr val="993300"/>
                </a:solidFill>
                <a:effectLst>
                  <a:outerShdw blurRad="38100" dist="38100" dir="2700000" algn="br" rotWithShape="0">
                    <a:srgbClr val="000000"/>
                  </a:outerShdw>
                </a:effectLst>
              </a:rPr>
              <a:t>(ii)लौह ह्रास (𝙄𝙧𝙤𝙣 𝙡𝙤𝙨𝙨) - </a:t>
            </a:r>
            <a:r>
              <a:rPr lang="en-US" b="0" i="0" u="none">
                <a:solidFill>
                  <a:srgbClr val="000080"/>
                </a:solidFill>
                <a:effectLst/>
              </a:rPr>
              <a:t>क्रोड में भँवर - धाराएँ उत्पन्न होने के कारण होने वाली ऊर्जा ह्रास को लौह ह्रास कहते हैं| इस ह्रास  के मान को कम करने के लिए  क्रोड को पटलित बनाया जाता है|</a:t>
            </a:r>
            <a:endParaRPr lang="en-US" u="none">
              <a:solidFill>
                <a:srgbClr val="000080"/>
              </a:solidFill>
            </a:endParaRPr>
          </a:p>
        </p:txBody>
      </p:sp>
      <p:pic>
        <p:nvPicPr>
          <p:cNvPr id="2097154" name="Picture 2097153"/>
          <p:cNvPicPr>
            <a:picLocks/>
          </p:cNvPicPr>
          <p:nvPr/>
        </p:nvPicPr>
        <p:blipFill>
          <a:blip r:embed="rId2"/>
          <a:stretch>
            <a:fillRect/>
          </a:stretch>
        </p:blipFill>
        <p:spPr>
          <a:xfrm>
            <a:off x="2715020" y="3545016"/>
            <a:ext cx="3666339" cy="246780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Content Placeholder 1048598"/>
          <p:cNvSpPr>
            <a:spLocks noGrp="1"/>
          </p:cNvSpPr>
          <p:nvPr>
            <p:ph idx="1"/>
          </p:nvPr>
        </p:nvSpPr>
        <p:spPr>
          <a:xfrm>
            <a:off x="315348" y="617753"/>
            <a:ext cx="8513303" cy="5622493"/>
          </a:xfrm>
          <a:solidFill>
            <a:srgbClr val="FFFFFF"/>
          </a:solidFill>
          <a:ln>
            <a:solidFill>
              <a:srgbClr val="0000FF"/>
            </a:solidFill>
            <a:prstDash val="dash"/>
          </a:ln>
        </p:spPr>
        <p:txBody>
          <a:bodyPr/>
          <a:lstStyle/>
          <a:p>
            <a:pPr marL="0" indent="0">
              <a:buNone/>
            </a:pPr>
            <a:r>
              <a:rPr lang="en-US" sz="3000">
                <a:solidFill>
                  <a:srgbClr val="993300"/>
                </a:solidFill>
              </a:rPr>
              <a:t>(iii) </a:t>
            </a:r>
            <a:r>
              <a:rPr lang="en-US" sz="3000">
                <a:solidFill>
                  <a:srgbClr val="993300"/>
                </a:solidFill>
                <a:effectLst>
                  <a:outerShdw blurRad="38100" dist="38100" dir="2700000" algn="br" rotWithShape="0">
                    <a:srgbClr val="000000"/>
                  </a:outerShdw>
                </a:effectLst>
              </a:rPr>
              <a:t>चुंबकीय फ्लक्स क्षय (𝙈𝙖𝙜𝙣𝙚𝙩𝙞𝙘 𝙁𝙡𝙪𝙭 𝙡𝙤𝙨𝙨) -</a:t>
            </a:r>
            <a:endParaRPr lang="en-US" sz="3000">
              <a:solidFill>
                <a:srgbClr val="993300"/>
              </a:solidFill>
            </a:endParaRPr>
          </a:p>
          <a:p>
            <a:pPr marL="0" indent="0">
              <a:buNone/>
            </a:pPr>
            <a:r>
              <a:rPr lang="en-US" sz="3000" u="none">
                <a:solidFill>
                  <a:srgbClr val="000080"/>
                </a:solidFill>
              </a:rPr>
              <a:t>प्राथमिक कुंडली  से बद्ध समस्त फ्लक्स द्वितीयक कुंडली से बद्ध नहीं होता| जिससे कुछ फ्लक्स का क्षरण वायु में होते रहता है|इस प्रकार के क्षय को फ्लक्स  क्षय कहते है|</a:t>
            </a:r>
          </a:p>
          <a:p>
            <a:pPr marL="0" indent="0">
              <a:buNone/>
            </a:pPr>
            <a:r>
              <a:rPr lang="en-US" sz="3000" u="none">
                <a:solidFill>
                  <a:srgbClr val="000080"/>
                </a:solidFill>
              </a:rPr>
              <a:t>                  प्राथमिक कुंडली और द्वितीयक कुंडली को एक -  दूसरे में लपेट कर इस क्षय कम किया जा सकता है|</a:t>
            </a:r>
            <a:r>
              <a:rPr lang="en-US" sz="3000" u="none"/>
              <a:t> </a:t>
            </a:r>
          </a:p>
        </p:txBody>
      </p:sp>
      <p:pic>
        <p:nvPicPr>
          <p:cNvPr id="2097155" name="Picture 2097154"/>
          <p:cNvPicPr>
            <a:picLocks/>
          </p:cNvPicPr>
          <p:nvPr/>
        </p:nvPicPr>
        <p:blipFill>
          <a:blip r:embed="rId2"/>
          <a:stretch>
            <a:fillRect/>
          </a:stretch>
        </p:blipFill>
        <p:spPr>
          <a:xfrm>
            <a:off x="2773074" y="3428999"/>
            <a:ext cx="3610822" cy="260879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Content Placeholder 1048654"/>
          <p:cNvSpPr>
            <a:spLocks noGrp="1"/>
          </p:cNvSpPr>
          <p:nvPr>
            <p:ph idx="1"/>
          </p:nvPr>
        </p:nvSpPr>
        <p:spPr>
          <a:xfrm>
            <a:off x="335637" y="587523"/>
            <a:ext cx="8472726" cy="5682954"/>
          </a:xfrm>
          <a:ln>
            <a:solidFill>
              <a:srgbClr val="0000FF"/>
            </a:solidFill>
            <a:prstDash val="dash"/>
          </a:ln>
        </p:spPr>
        <p:txBody>
          <a:bodyPr/>
          <a:lstStyle/>
          <a:p>
            <a:pPr marL="0" indent="0">
              <a:buNone/>
            </a:pPr>
            <a:r>
              <a:rPr lang="en-US" sz="3100">
                <a:solidFill>
                  <a:srgbClr val="993300"/>
                </a:solidFill>
                <a:effectLst>
                  <a:outerShdw blurRad="38100" dist="38100" dir="2700000" algn="br" rotWithShape="0">
                    <a:srgbClr val="000000"/>
                  </a:outerShdw>
                </a:effectLst>
              </a:rPr>
              <a:t>शैथील्य ह्रास ( 𝙃𝙮𝙨𝙩𝙚𝙧𝙚𝙨𝙞𝙨 𝙡𝙤𝙨𝙨) -</a:t>
            </a:r>
            <a:r>
              <a:rPr lang="en-US" sz="3100">
                <a:solidFill>
                  <a:srgbClr val="000080"/>
                </a:solidFill>
                <a:effectLst>
                  <a:outerShdw blurRad="38100" dist="38100" dir="2700000" algn="br" rotWithShape="0">
                    <a:srgbClr val="000000"/>
                  </a:outerShdw>
                </a:effectLst>
              </a:rPr>
              <a:t> </a:t>
            </a:r>
            <a:r>
              <a:rPr lang="en-US" sz="3100" u="none">
                <a:solidFill>
                  <a:srgbClr val="000080"/>
                </a:solidFill>
                <a:effectLst/>
              </a:rPr>
              <a:t>प्राथमिक कुंडली में प्रत्यावर्ती धारा प्रवाहित करने पर बार - बार  चुंबकित और विचुंबकित होता रहता है जिससे कुछ ऊर्जा का ह्रास होता रहता  हैं|इस</a:t>
            </a:r>
            <a:r>
              <a:rPr lang="en-US" sz="3100" u="none">
                <a:solidFill>
                  <a:srgbClr val="000080"/>
                </a:solidFill>
                <a:effectLst>
                  <a:outerShdw blurRad="38100" dist="38100" dir="2700000" algn="br" rotWithShape="0">
                    <a:srgbClr val="000000"/>
                  </a:outerShdw>
                </a:effectLst>
              </a:rPr>
              <a:t> </a:t>
            </a:r>
            <a:r>
              <a:rPr lang="en-US" sz="3100" u="none">
                <a:solidFill>
                  <a:srgbClr val="000080"/>
                </a:solidFill>
                <a:effectLst/>
              </a:rPr>
              <a:t>को शैथील्य ह्रास कहते है| शैथिल्य ह्रास को कम करने के लिए नर्म लोहे का क्रोड प्रयुक्त किया जाता है|</a:t>
            </a:r>
            <a:endParaRPr lang="en-US" u="none">
              <a:solidFill>
                <a:srgbClr val="000080"/>
              </a:solidFill>
            </a:endParaRPr>
          </a:p>
        </p:txBody>
      </p:sp>
      <p:pic>
        <p:nvPicPr>
          <p:cNvPr id="2097156" name="Picture 2097155"/>
          <p:cNvPicPr>
            <a:picLocks/>
          </p:cNvPicPr>
          <p:nvPr/>
        </p:nvPicPr>
        <p:blipFill>
          <a:blip r:embed="rId2"/>
          <a:stretch>
            <a:fillRect/>
          </a:stretch>
        </p:blipFill>
        <p:spPr>
          <a:xfrm>
            <a:off x="2408252" y="2938953"/>
            <a:ext cx="4677048" cy="288548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662</Words>
  <Application>WPS Office</Application>
  <PresentationFormat>On-screen Show (4:3)</PresentationFormat>
  <Paragraphs>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Name - Renuka sahu  Topic - Transformer Subject – physics Date – 22.05.2021  Class - B.Sc.1st year (Maths)</vt:lpstr>
      <vt:lpstr>ट्रांसफार्मर (𝙏𝙍𝘼𝙉𝙎𝙁𝙊𝙍𝙈𝙀𝙍) </vt:lpstr>
      <vt:lpstr>ट्रांसफॉर्मर(𝙏𝙧𝙖𝙣𝙨𝙛𝙤𝙧𝙢𝙚𝙧) :-</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 Renuka sahu  Topic - Transformer Subject – physics Date – 22.05.2021  Class - B.Sc.1st year (Maths)</dc:title>
  <dc:creator>M2006C3MII</dc:creator>
  <cp:lastModifiedBy>GOVT.NAVEEN CO.GURUR</cp:lastModifiedBy>
  <cp:revision>1</cp:revision>
  <dcterms:created xsi:type="dcterms:W3CDTF">2015-05-08T06:30:45Z</dcterms:created>
  <dcterms:modified xsi:type="dcterms:W3CDTF">2021-11-30T05:36:57Z</dcterms:modified>
</cp:coreProperties>
</file>